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323" r:id="rId3"/>
    <p:sldId id="332" r:id="rId4"/>
    <p:sldId id="331" r:id="rId5"/>
    <p:sldId id="325" r:id="rId6"/>
    <p:sldId id="303" r:id="rId7"/>
    <p:sldId id="304" r:id="rId8"/>
    <p:sldId id="305" r:id="rId9"/>
    <p:sldId id="306" r:id="rId10"/>
    <p:sldId id="295" r:id="rId11"/>
    <p:sldId id="307" r:id="rId12"/>
    <p:sldId id="293" r:id="rId13"/>
    <p:sldId id="333" r:id="rId14"/>
    <p:sldId id="28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648ADE4-F07D-064E-8DCE-DCF268A1AF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534F59-6A55-1A40-A6C8-BDFB1B6B1A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EB1D-2615-CD49-B991-BB20D3AB3568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E29805-F505-2748-AB5A-C5A7D77DCF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E76697-E839-A441-992F-1592E34603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63FA-BF45-0B49-ACA2-698477088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402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0DB48-2F70-2E41-B839-6469AAEA6FBE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C0972-204B-2640-B4F2-21B8013B0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1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BB73E-F131-433A-917E-06730BC68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85C250-6887-4A78-9238-F19B03F03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47B76B-C791-4AE5-B2DA-258058C2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D0ACDE-8671-4E41-9127-30A644A0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02E28E-7631-4F75-82A4-55621646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3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CDE4-8E49-4A10-BB3F-674704A1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573E64-004D-43E6-AA8C-81A92162B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D7A243-386C-435A-86D1-149B77A0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C49E25-5BB9-435C-B34B-B67EE5A5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3038CB-6914-460B-A407-6DC21287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34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8FEACB-F4AC-4CF1-BC90-EBFD581E2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A5AB42-9CC8-4FAB-92AF-D799EB004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85E606-AAA0-4605-8EB9-3F3BC803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6E14B3-5479-43BD-A401-8B2D4AFE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CB2F62-4898-47AC-93D3-E8D6638E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15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08CB4-81D5-482B-A527-778FAEC8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7B79B-9874-4888-A2AC-4F4E38E7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C609B1-A273-47AD-9CB6-ADB965E0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906DE2-B2E2-40F9-A47D-3ACBAEDF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6DDE0A-54C5-4ABE-B128-5CBE070A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58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62A3B-33DA-4B2C-BDD0-DDA4F476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87A46-ABC2-4D20-9CBC-359CBB783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39A02B-6855-468D-9960-1AC28E3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CAA2A5-5AB9-4979-BF71-33187E1A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39F49D-4499-44FF-97B5-6A0F3B6E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37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A6728-336C-433D-8214-FD362A9A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BEBCC1-3314-49A0-8359-4D168B7FD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527D50-BEC0-4E81-BF83-DA698076D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8A1E7F-DC5E-4B66-88CD-2C535A21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368300-81E2-445E-A3A9-1B24D083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A2454B-AD6D-4507-A16F-050A96A6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34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33F48-79C8-4DD0-87FC-BA5C00E2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38725C-F9B1-4519-9DFA-94C7E0A7D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A1856F-2A53-421C-9E59-6BB57AEC9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6C678B-3D5A-4177-9D07-3394E1B29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2AE458-2370-49CE-97A0-DEC841428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7ED4AB3-C82F-4E9A-AEE7-2DA1F517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7761D8A-B0E9-4B77-B75C-5D4FDEC6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ADB67F8-C439-4724-8208-8E17304B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96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5DB15-28B7-4136-B424-2C1E33D2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CBCEB8-A0A2-46FE-8407-43874463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42A899-6F79-4A9B-B4BC-FF76339B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45F7FC-938E-49AD-8169-98BC6535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38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B6FA4D3-07C8-4408-97FC-FB1D4A27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38245F-E2A2-44CE-8A76-5B5775A1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2DCF9E-2435-4E81-A214-93E91411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77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8C408-EFC9-4DAC-BBDF-F1CF2B1E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71F88D-37C8-46F1-A249-028A9E10C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3A9083-43E4-427E-9AB5-7585C3466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678E98-62D5-407D-9878-1437EDCB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6CBC30-5E46-49A6-861B-8D187C14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727D5F-6926-42FD-8F48-3061603E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69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2156F-54E0-4B37-8A38-7698B73C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822612-95B8-4171-8808-7AE2FACC2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369658-5588-4B30-A3C4-E4E4545C5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00BCE3-C8DB-4CDA-90C8-E9C9993A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1596B9-21F3-4263-BCD2-19E42A47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7EFB99-77AF-40E9-BE43-F8419A23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90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C8D009-F726-403E-BEA3-6EDC4308D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EAED63-1133-4D54-B9F1-CED142D1B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E1E159-4E5A-481B-ADFA-940EA96AB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EBD2-167B-4541-84BF-F69EE9A71423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889DA4-B62C-4606-86E8-F4C120E33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844394-F6B5-4B90-82B3-19410D5E7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0748-66FE-4AC4-B99E-51A3EDDC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34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7D6FC-6F3F-404C-88E1-35A01825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Algemene ledenvergadering </a:t>
            </a:r>
            <a:br>
              <a:rPr lang="nl-NL" b="1" dirty="0"/>
            </a:br>
            <a:r>
              <a:rPr lang="nl-NL" sz="2800" b="1" dirty="0"/>
              <a:t>20 april 2022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052F23-087F-F84E-8FDF-183DB375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20" y="1690688"/>
            <a:ext cx="11412246" cy="492632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nl-NL" sz="4400" dirty="0"/>
              <a:t>		</a:t>
            </a:r>
            <a:r>
              <a:rPr lang="nl-NL" sz="4400" b="1" dirty="0">
                <a:solidFill>
                  <a:srgbClr val="7030A0"/>
                </a:solidFill>
              </a:rPr>
              <a:t>Agenda</a:t>
            </a:r>
            <a:endParaRPr lang="nl-NL" dirty="0">
              <a:solidFill>
                <a:srgbClr val="7030A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nl-NL" b="1" dirty="0">
                <a:solidFill>
                  <a:srgbClr val="7030A0"/>
                </a:solidFill>
              </a:rPr>
              <a:t>1. Opening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l-NL" dirty="0"/>
              <a:t>2. Jaarverslag en Terugblik 2021</a:t>
            </a:r>
            <a:br>
              <a:rPr lang="nl-NL" dirty="0"/>
            </a:br>
            <a:r>
              <a:rPr lang="nl-NL" dirty="0"/>
              <a:t>3. Financiële zaken</a:t>
            </a:r>
          </a:p>
          <a:p>
            <a:pPr lvl="1">
              <a:buFontTx/>
              <a:buChar char="-"/>
            </a:pPr>
            <a:r>
              <a:rPr lang="nl-NL" dirty="0"/>
              <a:t>Overzicht  </a:t>
            </a:r>
            <a:r>
              <a:rPr lang="mr-IN" dirty="0"/>
              <a:t>’</a:t>
            </a:r>
            <a:r>
              <a:rPr lang="nl-NL" dirty="0"/>
              <a:t>21</a:t>
            </a:r>
          </a:p>
          <a:p>
            <a:pPr lvl="1">
              <a:buFontTx/>
              <a:buChar char="-"/>
            </a:pPr>
            <a:r>
              <a:rPr lang="nl-NL" dirty="0"/>
              <a:t>Kascontrole ‘21</a:t>
            </a:r>
          </a:p>
          <a:p>
            <a:pPr marL="0" indent="0">
              <a:lnSpc>
                <a:spcPct val="160000"/>
              </a:lnSpc>
              <a:buNone/>
            </a:pPr>
            <a:endParaRPr lang="nl-NL" dirty="0"/>
          </a:p>
          <a:p>
            <a:pPr marL="0" indent="0">
              <a:lnSpc>
                <a:spcPct val="160000"/>
              </a:lnSpc>
              <a:buNone/>
            </a:pPr>
            <a:endParaRPr lang="nl-NL" dirty="0"/>
          </a:p>
          <a:p>
            <a:pPr marL="0" indent="0">
              <a:lnSpc>
                <a:spcPct val="160000"/>
              </a:lnSpc>
              <a:buNone/>
            </a:pPr>
            <a:r>
              <a:rPr lang="nl-NL" dirty="0"/>
              <a:t>4. Wijziging samenstelling bestuur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l-NL" dirty="0"/>
              <a:t>5. Nieuws binnen </a:t>
            </a:r>
            <a:r>
              <a:rPr lang="nl-NL" dirty="0" err="1"/>
              <a:t>produktgroepen</a:t>
            </a:r>
            <a:r>
              <a:rPr lang="nl-NL" dirty="0"/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l-NL" dirty="0"/>
              <a:t>6. Rondvraag.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l-NL" b="1" dirty="0">
                <a:solidFill>
                  <a:srgbClr val="7030A0"/>
                </a:solidFill>
              </a:rPr>
              <a:t>7. Sluiting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14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4. Wijzigingen bestuur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Aftredend per 1 augustus 2022</a:t>
            </a:r>
          </a:p>
          <a:p>
            <a:pPr lvl="1"/>
            <a:r>
              <a:rPr lang="nl-NL" dirty="0"/>
              <a:t>Daan </a:t>
            </a:r>
            <a:r>
              <a:rPr lang="nl-NL" dirty="0" err="1"/>
              <a:t>Berkers</a:t>
            </a:r>
            <a:r>
              <a:rPr lang="nl-NL" dirty="0"/>
              <a:t>, voorzitter</a:t>
            </a:r>
          </a:p>
          <a:p>
            <a:pPr lvl="1"/>
            <a:r>
              <a:rPr lang="nl-NL" dirty="0"/>
              <a:t>Maarten Bos, accommodaties en materiaal</a:t>
            </a:r>
          </a:p>
          <a:p>
            <a:pPr lvl="1"/>
            <a:r>
              <a:rPr lang="nl-NL" dirty="0"/>
              <a:t>Linda </a:t>
            </a:r>
            <a:r>
              <a:rPr lang="nl-NL" dirty="0" err="1"/>
              <a:t>Berkers</a:t>
            </a:r>
            <a:r>
              <a:rPr lang="nl-NL" dirty="0"/>
              <a:t>, sport</a:t>
            </a:r>
          </a:p>
          <a:p>
            <a:endParaRPr lang="nl-NL" dirty="0"/>
          </a:p>
          <a:p>
            <a:r>
              <a:rPr lang="nl-NL" dirty="0"/>
              <a:t>Aantredend per 1 augustus 2022</a:t>
            </a:r>
          </a:p>
          <a:p>
            <a:pPr lvl="1"/>
            <a:r>
              <a:rPr lang="nl-NL" dirty="0"/>
              <a:t>Sharon </a:t>
            </a:r>
            <a:r>
              <a:rPr lang="nl-NL" dirty="0" err="1"/>
              <a:t>Dings</a:t>
            </a:r>
            <a:endParaRPr lang="nl-NL" dirty="0"/>
          </a:p>
          <a:p>
            <a:pPr lvl="1"/>
            <a:r>
              <a:rPr lang="nl-NL" dirty="0"/>
              <a:t>Inge Hesen</a:t>
            </a:r>
          </a:p>
          <a:p>
            <a:pPr lvl="1"/>
            <a:r>
              <a:rPr lang="nl-NL" dirty="0"/>
              <a:t>Annet Aarts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C85FD82-61D3-7D86-FCC3-0B448ED58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762" y="3507749"/>
            <a:ext cx="4069944" cy="30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7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B692A-034D-C8C2-DA60-9B8361D4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FF voorstellen </a:t>
            </a:r>
            <a:endParaRPr lang="nl-NL" dirty="0">
              <a:latin typeface="Franklin Gothic Medium" panose="020B06030201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8AA75E-8D73-08AE-C2B7-8240F596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674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Sharon </a:t>
            </a:r>
            <a:r>
              <a:rPr lang="nl-NL" b="1" dirty="0" err="1">
                <a:solidFill>
                  <a:schemeClr val="accent2"/>
                </a:solidFill>
              </a:rPr>
              <a:t>Dings</a:t>
            </a:r>
            <a:r>
              <a:rPr lang="nl-NL" b="1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nl-NL" dirty="0"/>
              <a:t>34 jaar uit Meijel</a:t>
            </a:r>
          </a:p>
          <a:p>
            <a:pPr>
              <a:lnSpc>
                <a:spcPct val="150000"/>
              </a:lnSpc>
            </a:pPr>
            <a:r>
              <a:rPr lang="nl-NL" dirty="0"/>
              <a:t>Getrouwd met Jaap, 2 dochters Isa en Lis (7 en 6 jaar)</a:t>
            </a:r>
          </a:p>
          <a:p>
            <a:pPr>
              <a:lnSpc>
                <a:spcPct val="150000"/>
              </a:lnSpc>
            </a:pPr>
            <a:r>
              <a:rPr lang="nl-NL" dirty="0"/>
              <a:t>Isa turnt met veel plezier </a:t>
            </a:r>
          </a:p>
          <a:p>
            <a:pPr>
              <a:lnSpc>
                <a:spcPct val="150000"/>
              </a:lnSpc>
            </a:pPr>
            <a:r>
              <a:rPr lang="nl-NL" dirty="0"/>
              <a:t>Hulp bij de taken van penningmeester.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0123997-C677-5AF0-76C5-E7B18A907BD5}"/>
              </a:ext>
            </a:extLst>
          </p:cNvPr>
          <p:cNvSpPr txBox="1">
            <a:spLocks/>
          </p:cNvSpPr>
          <p:nvPr/>
        </p:nvSpPr>
        <p:spPr>
          <a:xfrm>
            <a:off x="6467060" y="1852267"/>
            <a:ext cx="5241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solidFill>
                  <a:schemeClr val="accent2"/>
                </a:solidFill>
              </a:rPr>
              <a:t>Inge Hesen: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34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Helden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vriend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 </a:t>
            </a:r>
            <a:r>
              <a:rPr lang="en-US" dirty="0" err="1"/>
              <a:t>dochters</a:t>
            </a:r>
            <a:r>
              <a:rPr lang="en-US" dirty="0"/>
              <a:t> (5 </a:t>
            </a:r>
            <a:r>
              <a:rPr lang="en-US" dirty="0" err="1"/>
              <a:t>en</a:t>
            </a:r>
            <a:r>
              <a:rPr lang="en-US" dirty="0"/>
              <a:t> 7 </a:t>
            </a:r>
            <a:r>
              <a:rPr lang="en-US" dirty="0" err="1"/>
              <a:t>jaar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Werk</a:t>
            </a:r>
            <a:r>
              <a:rPr lang="en-US" dirty="0"/>
              <a:t>: </a:t>
            </a:r>
            <a:r>
              <a:rPr lang="en-US" dirty="0" err="1"/>
              <a:t>inspecteur</a:t>
            </a:r>
            <a:r>
              <a:rPr lang="en-US" dirty="0"/>
              <a:t> </a:t>
            </a:r>
            <a:r>
              <a:rPr lang="en-US" dirty="0" err="1"/>
              <a:t>kinderopvang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Pareja: 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Dansen</a:t>
            </a:r>
            <a:r>
              <a:rPr lang="en-US" dirty="0"/>
              <a:t> 20+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recreanten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/>
              <a:t>Dochters</a:t>
            </a:r>
            <a:r>
              <a:rPr lang="en-US" dirty="0"/>
              <a:t> </a:t>
            </a:r>
            <a:r>
              <a:rPr lang="en-US" dirty="0" err="1"/>
              <a:t>dansen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895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08" y="2198452"/>
            <a:ext cx="9874431" cy="42327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7707" y="90505"/>
            <a:ext cx="9983753" cy="322662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nl-NL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5.  Nieuws binnen de </a:t>
            </a:r>
            <a:r>
              <a:rPr lang="nl-NL" b="1" dirty="0" err="1">
                <a:solidFill>
                  <a:srgbClr val="7030A0"/>
                </a:solidFill>
                <a:latin typeface="Franklin Gothic Medium" panose="020B0603020102020204" pitchFamily="34" charset="0"/>
              </a:rPr>
              <a:t>produktgroepen</a:t>
            </a:r>
            <a:r>
              <a:rPr lang="nl-NL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? (rondje)</a:t>
            </a:r>
          </a:p>
        </p:txBody>
      </p:sp>
    </p:spTree>
    <p:extLst>
      <p:ext uri="{BB962C8B-B14F-4D97-AF65-F5344CB8AC3E}">
        <p14:creationId xmlns:p14="http://schemas.microsoft.com/office/powerpoint/2010/main" val="198803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48E32-C078-D932-B3AB-326022BB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6. Rondvraag</a:t>
            </a:r>
          </a:p>
        </p:txBody>
      </p:sp>
      <p:pic>
        <p:nvPicPr>
          <p:cNvPr id="4098" name="Picture 2" descr="Alemene Leden Vergadering -">
            <a:extLst>
              <a:ext uri="{FF2B5EF4-FFF2-40B4-BE49-F238E27FC236}">
                <a16:creationId xmlns:a16="http://schemas.microsoft.com/office/drawing/2014/main" id="{303F99AA-7432-DADE-1BBB-1C15D555DC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9" y="2514935"/>
            <a:ext cx="5006345" cy="37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7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225C3-5693-5C48-B426-B2870247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7. 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21DDBE-C819-E445-B03B-036FC5C22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307" y="1485157"/>
            <a:ext cx="757809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nl-NL" sz="4000" dirty="0">
                <a:solidFill>
                  <a:srgbClr val="7030A0"/>
                </a:solidFill>
              </a:rPr>
              <a:t>Volgende ALV: 19 oktober 2022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nl-NL" sz="4000" dirty="0">
                <a:solidFill>
                  <a:srgbClr val="7030A0"/>
                </a:solidFill>
              </a:rPr>
              <a:t>Dankjewel voor jullie inbreng en aanwezigheid!!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nl-NL" sz="4000" dirty="0">
                <a:solidFill>
                  <a:srgbClr val="7030A0"/>
                </a:solidFill>
              </a:rPr>
              <a:t>Bestuur Sportclub </a:t>
            </a:r>
            <a:r>
              <a:rPr lang="nl-NL" sz="4000" dirty="0" err="1">
                <a:solidFill>
                  <a:srgbClr val="7030A0"/>
                </a:solidFill>
              </a:rPr>
              <a:t>Pareja</a:t>
            </a:r>
            <a:endParaRPr lang="nl-NL" sz="4000" dirty="0">
              <a:solidFill>
                <a:srgbClr val="7030A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216" y="4355560"/>
            <a:ext cx="4448783" cy="25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5489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7030A0"/>
                </a:solidFill>
                <a:latin typeface="+mn-lt"/>
              </a:rPr>
              <a:t>2. Enkele </a:t>
            </a:r>
            <a:r>
              <a:rPr lang="nl-NL" b="1" dirty="0" err="1">
                <a:solidFill>
                  <a:srgbClr val="7030A0"/>
                </a:solidFill>
                <a:latin typeface="+mn-lt"/>
              </a:rPr>
              <a:t>highlights</a:t>
            </a:r>
            <a:r>
              <a:rPr lang="nl-NL" b="1" dirty="0">
                <a:solidFill>
                  <a:srgbClr val="7030A0"/>
                </a:solidFill>
                <a:latin typeface="+mn-lt"/>
              </a:rPr>
              <a:t> afgelopen half jaar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6760" y="1381537"/>
            <a:ext cx="11678479" cy="5476463"/>
          </a:xfrm>
        </p:spPr>
        <p:txBody>
          <a:bodyPr numCol="2" anchor="ctr">
            <a:normAutofit fontScale="25000" lnSpcReduction="20000"/>
          </a:bodyPr>
          <a:lstStyle/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Overstappen ledenadministratie </a:t>
            </a:r>
            <a:r>
              <a:rPr lang="nl-NL" sz="8000" dirty="0" err="1">
                <a:solidFill>
                  <a:srgbClr val="7030A0"/>
                </a:solidFill>
              </a:rPr>
              <a:t>Digimembers</a:t>
            </a:r>
            <a:r>
              <a:rPr lang="nl-NL" sz="8000" dirty="0">
                <a:solidFill>
                  <a:srgbClr val="7030A0"/>
                </a:solidFill>
              </a:rPr>
              <a:t> naar </a:t>
            </a:r>
            <a:r>
              <a:rPr lang="nl-NL" sz="8000" dirty="0" err="1">
                <a:solidFill>
                  <a:srgbClr val="7030A0"/>
                </a:solidFill>
              </a:rPr>
              <a:t>AllUnited</a:t>
            </a:r>
            <a:r>
              <a:rPr lang="nl-NL" sz="8000" dirty="0">
                <a:solidFill>
                  <a:srgbClr val="7030A0"/>
                </a:solidFill>
              </a:rPr>
              <a:t> afgerond - introductie </a:t>
            </a:r>
            <a:r>
              <a:rPr lang="nl-NL" sz="8000" dirty="0" err="1">
                <a:solidFill>
                  <a:srgbClr val="7030A0"/>
                </a:solidFill>
              </a:rPr>
              <a:t>Pareja</a:t>
            </a:r>
            <a:r>
              <a:rPr lang="nl-NL" sz="8000" dirty="0">
                <a:solidFill>
                  <a:srgbClr val="7030A0"/>
                </a:solidFill>
              </a:rPr>
              <a:t> App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Nieuw communicatieplan – introductie nieuwsbrief (</a:t>
            </a:r>
            <a:r>
              <a:rPr lang="nl-NL" sz="8000" dirty="0" err="1">
                <a:solidFill>
                  <a:srgbClr val="7030A0"/>
                </a:solidFill>
              </a:rPr>
              <a:t>Steffie</a:t>
            </a:r>
            <a:r>
              <a:rPr lang="nl-NL" sz="8000" dirty="0">
                <a:solidFill>
                  <a:srgbClr val="7030A0"/>
                </a:solidFill>
              </a:rPr>
              <a:t>)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Sponsorcommissie : weer samengekomen : wedstrijden november 2021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Aanschaf nieuwe materialen (vervanging +nieuw)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Deelname diverse acties Plus, Jumbo, Rabobank GCA acties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Afronden financieel jaarverslag 2021 + kascontrole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Zoektocht nieuw bestuursleden 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Yoga XL lessen / Lotte Gielen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Danswedstrijden : GEFELICITEERD voor de dansgroepen B t/m 19 jaar en B 20 jaar en ouder! 25 juni Ahoy R’dam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8 en 9 april in </a:t>
            </a:r>
            <a:r>
              <a:rPr lang="nl-NL" sz="8000" dirty="0" err="1">
                <a:solidFill>
                  <a:srgbClr val="7030A0"/>
                </a:solidFill>
              </a:rPr>
              <a:t>Kerkeboske</a:t>
            </a:r>
            <a:r>
              <a:rPr lang="nl-NL" sz="8000" dirty="0">
                <a:solidFill>
                  <a:srgbClr val="7030A0"/>
                </a:solidFill>
              </a:rPr>
              <a:t> en de </a:t>
            </a:r>
            <a:r>
              <a:rPr lang="nl-NL" sz="8000" dirty="0" err="1">
                <a:solidFill>
                  <a:srgbClr val="7030A0"/>
                </a:solidFill>
              </a:rPr>
              <a:t>Piushof</a:t>
            </a:r>
            <a:r>
              <a:rPr lang="nl-NL" sz="8000" dirty="0">
                <a:solidFill>
                  <a:srgbClr val="7030A0"/>
                </a:solidFill>
              </a:rPr>
              <a:t> onze eigen toestelfinales georganiseerd voor alle wedstrijd turnsters .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Verschillende Limburgse turnkampioenen : 26/27 maart Oirsbeek - 6 Limburgse kampioenen!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Pre </a:t>
            </a:r>
            <a:r>
              <a:rPr lang="nl-NL" sz="8000" dirty="0" err="1">
                <a:solidFill>
                  <a:srgbClr val="7030A0"/>
                </a:solidFill>
              </a:rPr>
              <a:t>freerun</a:t>
            </a:r>
            <a:r>
              <a:rPr lang="nl-NL" sz="8000" dirty="0">
                <a:solidFill>
                  <a:srgbClr val="7030A0"/>
                </a:solidFill>
              </a:rPr>
              <a:t>: veel enthousiasme groep groeit nog steeds en samenwerking met MM loopt goed.</a:t>
            </a:r>
          </a:p>
          <a:p>
            <a:pPr>
              <a:lnSpc>
                <a:spcPts val="2160"/>
              </a:lnSpc>
            </a:pPr>
            <a:r>
              <a:rPr lang="nl-NL" sz="8000" dirty="0">
                <a:solidFill>
                  <a:srgbClr val="7030A0"/>
                </a:solidFill>
              </a:rPr>
              <a:t>Volwassenen volleybal + wandelen : ongewijzigd, en bepalen veelal zelfstandig.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9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FC9D-944A-4507-B3E3-21D94D84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Corona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F620B-9E67-4B4C-BFD2-1102C02E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44566"/>
            <a:ext cx="499607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7030A0"/>
                </a:solidFill>
              </a:rPr>
              <a:t>2021 </a:t>
            </a:r>
            <a:r>
              <a:rPr lang="en-GB" dirty="0" err="1">
                <a:solidFill>
                  <a:srgbClr val="7030A0"/>
                </a:solidFill>
              </a:rPr>
              <a:t>lastig</a:t>
            </a:r>
            <a:r>
              <a:rPr lang="en-GB" dirty="0">
                <a:solidFill>
                  <a:srgbClr val="7030A0"/>
                </a:solidFill>
              </a:rPr>
              <a:t> Corona </a:t>
            </a:r>
            <a:r>
              <a:rPr lang="en-GB" dirty="0" err="1">
                <a:solidFill>
                  <a:srgbClr val="7030A0"/>
                </a:solidFill>
              </a:rPr>
              <a:t>jaar</a:t>
            </a:r>
            <a:r>
              <a:rPr lang="en-GB" dirty="0">
                <a:solidFill>
                  <a:srgbClr val="7030A0"/>
                </a:solidFill>
              </a:rPr>
              <a:t> ……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7030A0"/>
                </a:solidFill>
              </a:rPr>
              <a:t>Wisselend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overheidsbeleid</a:t>
            </a:r>
            <a:r>
              <a:rPr lang="en-GB" dirty="0">
                <a:solidFill>
                  <a:srgbClr val="7030A0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7030A0"/>
                </a:solidFill>
              </a:rPr>
              <a:t> CTB </a:t>
            </a:r>
          </a:p>
          <a:p>
            <a:pPr lvl="1">
              <a:lnSpc>
                <a:spcPct val="150000"/>
              </a:lnSpc>
            </a:pPr>
            <a:r>
              <a:rPr lang="en-GB" dirty="0" err="1">
                <a:solidFill>
                  <a:srgbClr val="7030A0"/>
                </a:solidFill>
              </a:rPr>
              <a:t>binnen</a:t>
            </a:r>
            <a:r>
              <a:rPr lang="en-GB" dirty="0">
                <a:solidFill>
                  <a:srgbClr val="7030A0"/>
                </a:solidFill>
              </a:rPr>
              <a:t>/ </a:t>
            </a:r>
            <a:r>
              <a:rPr lang="en-GB" dirty="0" err="1">
                <a:solidFill>
                  <a:srgbClr val="7030A0"/>
                </a:solidFill>
              </a:rPr>
              <a:t>buiten</a:t>
            </a:r>
            <a:r>
              <a:rPr lang="en-GB" dirty="0">
                <a:solidFill>
                  <a:srgbClr val="7030A0"/>
                </a:solidFill>
              </a:rPr>
              <a:t>,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7030A0"/>
                </a:solidFill>
              </a:rPr>
              <a:t>&lt;18 </a:t>
            </a:r>
            <a:r>
              <a:rPr lang="en-GB" dirty="0" err="1">
                <a:solidFill>
                  <a:srgbClr val="7030A0"/>
                </a:solidFill>
              </a:rPr>
              <a:t>jaar</a:t>
            </a:r>
            <a:r>
              <a:rPr lang="en-GB" dirty="0">
                <a:solidFill>
                  <a:srgbClr val="7030A0"/>
                </a:solidFill>
              </a:rPr>
              <a:t>, </a:t>
            </a:r>
          </a:p>
          <a:p>
            <a:pPr lvl="1">
              <a:lnSpc>
                <a:spcPct val="150000"/>
              </a:lnSpc>
            </a:pPr>
            <a:r>
              <a:rPr lang="en-GB" dirty="0" err="1">
                <a:solidFill>
                  <a:srgbClr val="7030A0"/>
                </a:solidFill>
              </a:rPr>
              <a:t>wel</a:t>
            </a:r>
            <a:r>
              <a:rPr lang="en-GB" dirty="0">
                <a:solidFill>
                  <a:srgbClr val="7030A0"/>
                </a:solidFill>
              </a:rPr>
              <a:t>/niet </a:t>
            </a:r>
            <a:r>
              <a:rPr lang="en-GB" dirty="0" err="1">
                <a:solidFill>
                  <a:srgbClr val="7030A0"/>
                </a:solidFill>
              </a:rPr>
              <a:t>ouders</a:t>
            </a:r>
            <a:r>
              <a:rPr lang="en-GB" dirty="0">
                <a:solidFill>
                  <a:srgbClr val="7030A0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2DB53B-4F38-80EF-8647-284AB7A8C693}"/>
              </a:ext>
            </a:extLst>
          </p:cNvPr>
          <p:cNvSpPr txBox="1">
            <a:spLocks/>
          </p:cNvSpPr>
          <p:nvPr/>
        </p:nvSpPr>
        <p:spPr>
          <a:xfrm>
            <a:off x="6357730" y="1928329"/>
            <a:ext cx="4996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>
                <a:solidFill>
                  <a:srgbClr val="7030A0"/>
                </a:solidFill>
              </a:rPr>
              <a:t>2021 :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7030A0"/>
                </a:solidFill>
              </a:rPr>
              <a:t>105 </a:t>
            </a:r>
            <a:r>
              <a:rPr lang="en-GB" dirty="0" err="1">
                <a:solidFill>
                  <a:srgbClr val="7030A0"/>
                </a:solidFill>
              </a:rPr>
              <a:t>nieuwe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aanmeldingen</a:t>
            </a:r>
            <a:r>
              <a:rPr lang="en-GB" dirty="0">
                <a:solidFill>
                  <a:srgbClr val="7030A0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7030A0"/>
                </a:solidFill>
              </a:rPr>
              <a:t>56 </a:t>
            </a:r>
            <a:r>
              <a:rPr lang="en-GB" dirty="0" err="1">
                <a:solidFill>
                  <a:srgbClr val="7030A0"/>
                </a:solidFill>
              </a:rPr>
              <a:t>afmeldingen</a:t>
            </a:r>
            <a:r>
              <a:rPr lang="en-GB" dirty="0">
                <a:solidFill>
                  <a:srgbClr val="7030A0"/>
                </a:solidFill>
              </a:rPr>
              <a:t> (</a:t>
            </a:r>
            <a:r>
              <a:rPr lang="en-GB" dirty="0" err="1">
                <a:solidFill>
                  <a:srgbClr val="7030A0"/>
                </a:solidFill>
              </a:rPr>
              <a:t>positief</a:t>
            </a:r>
            <a:r>
              <a:rPr lang="en-GB" dirty="0">
                <a:solidFill>
                  <a:srgbClr val="7030A0"/>
                </a:solidFill>
              </a:rPr>
              <a:t>!)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7030A0"/>
                </a:solidFill>
              </a:rPr>
              <a:t>2022 :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7030A0"/>
                </a:solidFill>
              </a:rPr>
              <a:t>35 </a:t>
            </a:r>
            <a:r>
              <a:rPr lang="en-GB" dirty="0" err="1">
                <a:solidFill>
                  <a:srgbClr val="7030A0"/>
                </a:solidFill>
              </a:rPr>
              <a:t>aanmeldingen</a:t>
            </a:r>
            <a:r>
              <a:rPr lang="en-GB" dirty="0">
                <a:solidFill>
                  <a:srgbClr val="7030A0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7030A0"/>
                </a:solidFill>
              </a:rPr>
              <a:t>20 </a:t>
            </a:r>
            <a:r>
              <a:rPr lang="en-GB" dirty="0" err="1">
                <a:solidFill>
                  <a:srgbClr val="7030A0"/>
                </a:solidFill>
              </a:rPr>
              <a:t>afmeldingen</a:t>
            </a:r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32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1C5C0-04BF-444F-A87A-1E2A942D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5" y="378414"/>
            <a:ext cx="6105939" cy="1325563"/>
          </a:xfrm>
        </p:spPr>
        <p:txBody>
          <a:bodyPr/>
          <a:lstStyle/>
          <a:p>
            <a:pPr algn="ctr"/>
            <a:r>
              <a:rPr lang="en-GB" dirty="0" err="1">
                <a:solidFill>
                  <a:srgbClr val="7030A0"/>
                </a:solidFill>
                <a:latin typeface="Franklin Gothic Medium" panose="020B0603020102020204" pitchFamily="34" charset="0"/>
              </a:rPr>
              <a:t>Acties</a:t>
            </a:r>
            <a:r>
              <a:rPr lang="en-GB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12806-82CB-4529-94B9-F3DBF634F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Grote </a:t>
            </a:r>
            <a:r>
              <a:rPr lang="en-GB" dirty="0" err="1"/>
              <a:t>clubactie</a:t>
            </a:r>
            <a:r>
              <a:rPr lang="en-GB" dirty="0"/>
              <a:t> 			1.825 euro</a:t>
            </a:r>
          </a:p>
          <a:p>
            <a:r>
              <a:rPr lang="en-GB" dirty="0"/>
              <a:t>Spek de Kas 		   	681 euro</a:t>
            </a:r>
          </a:p>
          <a:p>
            <a:r>
              <a:rPr lang="en-GB" dirty="0" err="1"/>
              <a:t>Rabo</a:t>
            </a:r>
            <a:r>
              <a:rPr lang="en-GB" dirty="0"/>
              <a:t> Club </a:t>
            </a:r>
            <a:r>
              <a:rPr lang="en-GB" dirty="0" err="1"/>
              <a:t>actie</a:t>
            </a:r>
            <a:r>
              <a:rPr lang="en-GB" dirty="0"/>
              <a:t> 			965 euro</a:t>
            </a:r>
          </a:p>
          <a:p>
            <a:r>
              <a:rPr lang="en-GB" dirty="0"/>
              <a:t>Plus </a:t>
            </a:r>
            <a:r>
              <a:rPr lang="en-GB" dirty="0" err="1"/>
              <a:t>actie</a:t>
            </a:r>
            <a:r>
              <a:rPr lang="en-GB" dirty="0"/>
              <a:t>				466 euro</a:t>
            </a:r>
          </a:p>
          <a:p>
            <a:r>
              <a:rPr lang="en-GB" dirty="0" err="1"/>
              <a:t>Wedstrijden</a:t>
            </a:r>
            <a:r>
              <a:rPr lang="en-GB" dirty="0"/>
              <a:t> November		2.600 euro</a:t>
            </a:r>
          </a:p>
          <a:p>
            <a:r>
              <a:rPr lang="en-GB" dirty="0" err="1"/>
              <a:t>Wafelactie</a:t>
            </a:r>
            <a:r>
              <a:rPr lang="en-GB" dirty="0"/>
              <a:t> 			600 </a:t>
            </a:r>
            <a:r>
              <a:rPr lang="en-GB" dirty="0" err="1"/>
              <a:t>stuks</a:t>
            </a:r>
            <a:endParaRPr lang="en-GB" dirty="0"/>
          </a:p>
          <a:p>
            <a:r>
              <a:rPr lang="en-GB" dirty="0"/>
              <a:t>Oud papier			4.000 euro</a:t>
            </a:r>
          </a:p>
          <a:p>
            <a:r>
              <a:rPr lang="en-GB" dirty="0" err="1"/>
              <a:t>Kleding</a:t>
            </a:r>
            <a:r>
              <a:rPr lang="en-GB" dirty="0"/>
              <a:t> (</a:t>
            </a:r>
            <a:r>
              <a:rPr lang="en-GB" dirty="0" err="1"/>
              <a:t>samen</a:t>
            </a:r>
            <a:r>
              <a:rPr lang="en-GB" dirty="0"/>
              <a:t> met KKB)	136 euro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9CC89-7798-4470-A314-570EA7B64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59" b="55635"/>
          <a:stretch/>
        </p:blipFill>
        <p:spPr>
          <a:xfrm>
            <a:off x="7469407" y="1043609"/>
            <a:ext cx="4340313" cy="2247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2A8763-DF2A-494C-BC0D-E4BB9CA48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14563" y="3077210"/>
            <a:ext cx="2841771" cy="39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1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498" y="256417"/>
            <a:ext cx="3609145" cy="43529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  <a:latin typeface="+mn-lt"/>
              </a:rPr>
              <a:t>Subsidies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Waarderingssubsidie (gemeentelijke bijdrage)</a:t>
            </a:r>
          </a:p>
          <a:p>
            <a:r>
              <a:rPr lang="nl-NL" dirty="0">
                <a:solidFill>
                  <a:srgbClr val="7030A0"/>
                </a:solidFill>
              </a:rPr>
              <a:t>Huurdersvergoeding (gemeentelijke bijdrage)</a:t>
            </a:r>
          </a:p>
          <a:p>
            <a:r>
              <a:rPr lang="nl-NL" dirty="0">
                <a:solidFill>
                  <a:srgbClr val="7030A0"/>
                </a:solidFill>
              </a:rPr>
              <a:t>Tegemoetkoming Vaste Lasten subsidie (TVL)</a:t>
            </a:r>
          </a:p>
          <a:p>
            <a:r>
              <a:rPr lang="nl-NL" dirty="0">
                <a:solidFill>
                  <a:srgbClr val="7030A0"/>
                </a:solidFill>
              </a:rPr>
              <a:t>Tegemoetkoming Amateursportorganisaties (TASO)</a:t>
            </a:r>
          </a:p>
          <a:p>
            <a:endParaRPr lang="nl-NL" dirty="0">
              <a:solidFill>
                <a:srgbClr val="7030A0"/>
              </a:solidFill>
            </a:endParaRPr>
          </a:p>
          <a:p>
            <a:r>
              <a:rPr lang="nl-NL" dirty="0">
                <a:solidFill>
                  <a:srgbClr val="7030A0"/>
                </a:solidFill>
              </a:rPr>
              <a:t>Resulteert in een positief financieel jaar 2021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44" y="4001294"/>
            <a:ext cx="1737511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nl-NL" sz="5200" dirty="0">
                <a:solidFill>
                  <a:srgbClr val="7030A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3. Financiële zaken , Balans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6DD56407-B6FB-E578-2A57-4C19B3AB12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604425"/>
              </p:ext>
            </p:extLst>
          </p:nvPr>
        </p:nvGraphicFramePr>
        <p:xfrm>
          <a:off x="838200" y="1851972"/>
          <a:ext cx="10515604" cy="4298654"/>
        </p:xfrm>
        <a:graphic>
          <a:graphicData uri="http://schemas.openxmlformats.org/drawingml/2006/table">
            <a:tbl>
              <a:tblPr/>
              <a:tblGrid>
                <a:gridCol w="2450999">
                  <a:extLst>
                    <a:ext uri="{9D8B030D-6E8A-4147-A177-3AD203B41FA5}">
                      <a16:colId xmlns:a16="http://schemas.microsoft.com/office/drawing/2014/main" val="3593662350"/>
                    </a:ext>
                  </a:extLst>
                </a:gridCol>
                <a:gridCol w="1386222">
                  <a:extLst>
                    <a:ext uri="{9D8B030D-6E8A-4147-A177-3AD203B41FA5}">
                      <a16:colId xmlns:a16="http://schemas.microsoft.com/office/drawing/2014/main" val="3194331499"/>
                    </a:ext>
                  </a:extLst>
                </a:gridCol>
                <a:gridCol w="1386222">
                  <a:extLst>
                    <a:ext uri="{9D8B030D-6E8A-4147-A177-3AD203B41FA5}">
                      <a16:colId xmlns:a16="http://schemas.microsoft.com/office/drawing/2014/main" val="3059422450"/>
                    </a:ext>
                  </a:extLst>
                </a:gridCol>
                <a:gridCol w="435882">
                  <a:extLst>
                    <a:ext uri="{9D8B030D-6E8A-4147-A177-3AD203B41FA5}">
                      <a16:colId xmlns:a16="http://schemas.microsoft.com/office/drawing/2014/main" val="3176736082"/>
                    </a:ext>
                  </a:extLst>
                </a:gridCol>
                <a:gridCol w="2083835">
                  <a:extLst>
                    <a:ext uri="{9D8B030D-6E8A-4147-A177-3AD203B41FA5}">
                      <a16:colId xmlns:a16="http://schemas.microsoft.com/office/drawing/2014/main" val="2115109040"/>
                    </a:ext>
                  </a:extLst>
                </a:gridCol>
                <a:gridCol w="1386222">
                  <a:extLst>
                    <a:ext uri="{9D8B030D-6E8A-4147-A177-3AD203B41FA5}">
                      <a16:colId xmlns:a16="http://schemas.microsoft.com/office/drawing/2014/main" val="987280412"/>
                    </a:ext>
                  </a:extLst>
                </a:gridCol>
                <a:gridCol w="1386222">
                  <a:extLst>
                    <a:ext uri="{9D8B030D-6E8A-4147-A177-3AD203B41FA5}">
                      <a16:colId xmlns:a16="http://schemas.microsoft.com/office/drawing/2014/main" val="1321466504"/>
                    </a:ext>
                  </a:extLst>
                </a:gridCol>
              </a:tblGrid>
              <a:tr h="58200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Balans per 31 december 2021</a:t>
                      </a:r>
                      <a:endParaRPr lang="nl-NL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973479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31-12-2021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31-12-2020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31-12-2021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31-12-2020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017152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58255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Materialen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16.572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3.900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Kapitaal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130.911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123.711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478772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943150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Debiteuren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Crediteuren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3.968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074446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vorderingen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20.763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schulden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10.620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7.940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97492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353825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Spaarrekening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103.000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105.000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9735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Bankrekening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4.154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19.983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331010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158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989579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145.499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131.651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145.499</a:t>
                      </a:r>
                      <a:endParaRPr lang="nl-NL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131.651</a:t>
                      </a:r>
                      <a:endParaRPr lang="nl-NL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5" marR="7735" marT="773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78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8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7030A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3.Financiële zaken, Winst en Verlies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509447B4-FDBC-E9F2-591A-6F544BF28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671453"/>
              </p:ext>
            </p:extLst>
          </p:nvPr>
        </p:nvGraphicFramePr>
        <p:xfrm>
          <a:off x="1003851" y="2269730"/>
          <a:ext cx="9839738" cy="4220526"/>
        </p:xfrm>
        <a:graphic>
          <a:graphicData uri="http://schemas.openxmlformats.org/drawingml/2006/table">
            <a:tbl>
              <a:tblPr/>
              <a:tblGrid>
                <a:gridCol w="1845373">
                  <a:extLst>
                    <a:ext uri="{9D8B030D-6E8A-4147-A177-3AD203B41FA5}">
                      <a16:colId xmlns:a16="http://schemas.microsoft.com/office/drawing/2014/main" val="504770237"/>
                    </a:ext>
                  </a:extLst>
                </a:gridCol>
                <a:gridCol w="1139999">
                  <a:extLst>
                    <a:ext uri="{9D8B030D-6E8A-4147-A177-3AD203B41FA5}">
                      <a16:colId xmlns:a16="http://schemas.microsoft.com/office/drawing/2014/main" val="3665536912"/>
                    </a:ext>
                  </a:extLst>
                </a:gridCol>
                <a:gridCol w="1302906">
                  <a:extLst>
                    <a:ext uri="{9D8B030D-6E8A-4147-A177-3AD203B41FA5}">
                      <a16:colId xmlns:a16="http://schemas.microsoft.com/office/drawing/2014/main" val="1012765605"/>
                    </a:ext>
                  </a:extLst>
                </a:gridCol>
                <a:gridCol w="684750">
                  <a:extLst>
                    <a:ext uri="{9D8B030D-6E8A-4147-A177-3AD203B41FA5}">
                      <a16:colId xmlns:a16="http://schemas.microsoft.com/office/drawing/2014/main" val="2843642795"/>
                    </a:ext>
                  </a:extLst>
                </a:gridCol>
                <a:gridCol w="2346529">
                  <a:extLst>
                    <a:ext uri="{9D8B030D-6E8A-4147-A177-3AD203B41FA5}">
                      <a16:colId xmlns:a16="http://schemas.microsoft.com/office/drawing/2014/main" val="2214088922"/>
                    </a:ext>
                  </a:extLst>
                </a:gridCol>
                <a:gridCol w="1250752">
                  <a:extLst>
                    <a:ext uri="{9D8B030D-6E8A-4147-A177-3AD203B41FA5}">
                      <a16:colId xmlns:a16="http://schemas.microsoft.com/office/drawing/2014/main" val="2598173441"/>
                    </a:ext>
                  </a:extLst>
                </a:gridCol>
                <a:gridCol w="1269429">
                  <a:extLst>
                    <a:ext uri="{9D8B030D-6E8A-4147-A177-3AD203B41FA5}">
                      <a16:colId xmlns:a16="http://schemas.microsoft.com/office/drawing/2014/main" val="1099423593"/>
                    </a:ext>
                  </a:extLst>
                </a:gridCol>
              </a:tblGrid>
              <a:tr h="360683">
                <a:tc gridSpan="3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Staat van baten en lasten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365" marR="67365" marT="33683" marB="33683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98733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651241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Baten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Lasten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4903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Contributies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57.485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79.894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Huur zalen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16.208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33.260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061938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Subsidie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20.087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15.920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Verloning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30.273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21.513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69387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Overigen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14.141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12.539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Vrijwilligersverg.</a:t>
                      </a:r>
                      <a:endParaRPr lang="nl-NL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15.094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18.707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369460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91.713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108.354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KNGU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13.562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13.619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33466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turnen/dans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4.340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591344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zaal/materiaal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4.190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6.835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47055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Opleidingen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1.354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446242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kosten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1.694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2.320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42710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Bankkosten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815929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84.513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103.104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80160"/>
                  </a:ext>
                </a:extLst>
              </a:tr>
              <a:tr h="29691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Resultaat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7.200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5.250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910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07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l-NL" sz="5200" dirty="0">
                <a:solidFill>
                  <a:srgbClr val="7030A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3.Financiële zaken, begroting 2021</a:t>
            </a:r>
          </a:p>
        </p:txBody>
      </p:sp>
      <p:graphicFrame>
        <p:nvGraphicFramePr>
          <p:cNvPr id="17" name="Tijdelijke aanduiding voor inhoud 16">
            <a:extLst>
              <a:ext uri="{FF2B5EF4-FFF2-40B4-BE49-F238E27FC236}">
                <a16:creationId xmlns:a16="http://schemas.microsoft.com/office/drawing/2014/main" id="{97CA8A6F-92B1-8850-883A-451472898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300658"/>
              </p:ext>
            </p:extLst>
          </p:nvPr>
        </p:nvGraphicFramePr>
        <p:xfrm>
          <a:off x="986736" y="1828800"/>
          <a:ext cx="10218533" cy="4352544"/>
        </p:xfrm>
        <a:graphic>
          <a:graphicData uri="http://schemas.openxmlformats.org/drawingml/2006/table">
            <a:tbl>
              <a:tblPr/>
              <a:tblGrid>
                <a:gridCol w="2008777">
                  <a:extLst>
                    <a:ext uri="{9D8B030D-6E8A-4147-A177-3AD203B41FA5}">
                      <a16:colId xmlns:a16="http://schemas.microsoft.com/office/drawing/2014/main" val="1659520741"/>
                    </a:ext>
                  </a:extLst>
                </a:gridCol>
                <a:gridCol w="1181801">
                  <a:extLst>
                    <a:ext uri="{9D8B030D-6E8A-4147-A177-3AD203B41FA5}">
                      <a16:colId xmlns:a16="http://schemas.microsoft.com/office/drawing/2014/main" val="2540908963"/>
                    </a:ext>
                  </a:extLst>
                </a:gridCol>
                <a:gridCol w="1239600">
                  <a:extLst>
                    <a:ext uri="{9D8B030D-6E8A-4147-A177-3AD203B41FA5}">
                      <a16:colId xmlns:a16="http://schemas.microsoft.com/office/drawing/2014/main" val="3378154879"/>
                    </a:ext>
                  </a:extLst>
                </a:gridCol>
                <a:gridCol w="543525">
                  <a:extLst>
                    <a:ext uri="{9D8B030D-6E8A-4147-A177-3AD203B41FA5}">
                      <a16:colId xmlns:a16="http://schemas.microsoft.com/office/drawing/2014/main" val="3230228360"/>
                    </a:ext>
                  </a:extLst>
                </a:gridCol>
                <a:gridCol w="2823429">
                  <a:extLst>
                    <a:ext uri="{9D8B030D-6E8A-4147-A177-3AD203B41FA5}">
                      <a16:colId xmlns:a16="http://schemas.microsoft.com/office/drawing/2014/main" val="1486815226"/>
                    </a:ext>
                  </a:extLst>
                </a:gridCol>
                <a:gridCol w="1181801">
                  <a:extLst>
                    <a:ext uri="{9D8B030D-6E8A-4147-A177-3AD203B41FA5}">
                      <a16:colId xmlns:a16="http://schemas.microsoft.com/office/drawing/2014/main" val="3368455172"/>
                    </a:ext>
                  </a:extLst>
                </a:gridCol>
                <a:gridCol w="1239600">
                  <a:extLst>
                    <a:ext uri="{9D8B030D-6E8A-4147-A177-3AD203B41FA5}">
                      <a16:colId xmlns:a16="http://schemas.microsoft.com/office/drawing/2014/main" val="4193498642"/>
                    </a:ext>
                  </a:extLst>
                </a:gridCol>
              </a:tblGrid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SC Pareja 2021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08993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werkelijk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werkelijk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266738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Inkomsten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Uitgaven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90473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Contributies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57.485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Huur zalen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16.208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350576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Subsidie gemeente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11.087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Personeel op loonlijst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28.293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15790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Subsidie corona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Vrijwilligersvergoeding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13.594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277714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Oud papier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personeelskosten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747066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Wedstrijden organiseren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2.566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 en vergaderingen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258943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Bloemactie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KNGU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13.562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54858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Sponsoring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turnen/dans ed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789478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Grote club actie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3.955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Doorrekening wedstrijdkleding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374754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Rabo clubkas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Kosten/onderhoud zaal en materiaal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077622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Jumbo spek de kas &amp; plus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Opleidingen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1.354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18457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Overigen totaal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kosten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1.694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496419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14.131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12.350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activiteiten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26020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91.703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91.350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Bankkosten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29399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84.503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30017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Resultaat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2.150</a:t>
                      </a: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9" marR="6039" marT="6039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59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33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715" y="152161"/>
            <a:ext cx="3085289" cy="30852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752C2A-A17A-CC4F-8AA4-E8F6BC932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3" y="369242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7030A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3. Financiële zaken – kascontrole-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A02FF0-42AF-774F-914B-879ABB23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13" y="2231783"/>
            <a:ext cx="10515600" cy="4149139"/>
          </a:xfrm>
        </p:spPr>
        <p:txBody>
          <a:bodyPr>
            <a:normAutofit/>
          </a:bodyPr>
          <a:lstStyle/>
          <a:p>
            <a:r>
              <a:rPr lang="nl-NL" sz="2600" dirty="0"/>
              <a:t>Uitgevoerd door: Judith </a:t>
            </a:r>
            <a:r>
              <a:rPr lang="nl-NL" sz="2600" dirty="0" err="1"/>
              <a:t>Verboeket</a:t>
            </a:r>
            <a:r>
              <a:rPr lang="nl-NL" sz="2600" dirty="0"/>
              <a:t> en Samantha Creemers</a:t>
            </a:r>
            <a:endParaRPr lang="nl-NL" dirty="0"/>
          </a:p>
          <a:p>
            <a:r>
              <a:rPr lang="nl-NL" sz="2600" dirty="0"/>
              <a:t>Balanscontrole, overloop en aansluiting banksaldo zijn akkoord.</a:t>
            </a:r>
          </a:p>
          <a:p>
            <a:r>
              <a:rPr lang="nl-NL" sz="2600" dirty="0"/>
              <a:t>inkosten- en uitgaven zijn passend bij de activiteiten van de vereniging.</a:t>
            </a:r>
            <a:br>
              <a:rPr lang="nl-NL" sz="2600" dirty="0"/>
            </a:br>
            <a:br>
              <a:rPr lang="nl-NL" sz="2600" dirty="0"/>
            </a:br>
            <a:endParaRPr lang="nl-NL" sz="2600" dirty="0"/>
          </a:p>
          <a:p>
            <a:r>
              <a:rPr lang="nl-NL" sz="2600" dirty="0"/>
              <a:t>Verzoek aan de ALV om decharge te verlenen aan het bestuur voor het gevoerde beleid van januari 2021 tot en met december 2021</a:t>
            </a:r>
            <a:r>
              <a:rPr lang="nl-NL" dirty="0"/>
              <a:t>.</a:t>
            </a:r>
            <a:br>
              <a:rPr lang="nl-NL" dirty="0"/>
            </a:br>
            <a:br>
              <a:rPr lang="nl-NL" dirty="0"/>
            </a:br>
            <a:r>
              <a:rPr lang="nl-NL" b="1" dirty="0">
                <a:solidFill>
                  <a:srgbClr val="7030A0"/>
                </a:solidFill>
              </a:rPr>
              <a:t>Wie wil de kascontrole voor komend jaar voor zijn rekening nemen?</a:t>
            </a:r>
            <a:br>
              <a:rPr lang="nl-NL" b="1" dirty="0">
                <a:solidFill>
                  <a:srgbClr val="7030A0"/>
                </a:solidFill>
              </a:rPr>
            </a:br>
            <a:endParaRPr lang="nl-N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827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10320</TotalTime>
  <Words>798</Words>
  <Application>Microsoft Macintosh PowerPoint</Application>
  <PresentationFormat>Breedbeeld</PresentationFormat>
  <Paragraphs>289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Demi</vt:lpstr>
      <vt:lpstr>Franklin Gothic Medium</vt:lpstr>
      <vt:lpstr>Kantoorthema</vt:lpstr>
      <vt:lpstr>Algemene ledenvergadering  20 april 2022</vt:lpstr>
      <vt:lpstr>2. Enkele highlights afgelopen half jaar</vt:lpstr>
      <vt:lpstr>Corona</vt:lpstr>
      <vt:lpstr>Acties </vt:lpstr>
      <vt:lpstr>Subsidies</vt:lpstr>
      <vt:lpstr>3. Financiële zaken , Balans</vt:lpstr>
      <vt:lpstr>3.Financiële zaken, Winst en Verlies </vt:lpstr>
      <vt:lpstr>3.Financiële zaken, begroting 2021</vt:lpstr>
      <vt:lpstr>3. Financiële zaken – kascontrole- </vt:lpstr>
      <vt:lpstr>4. Wijzigingen bestuur </vt:lpstr>
      <vt:lpstr>FF voorstellen </vt:lpstr>
      <vt:lpstr>5.  Nieuws binnen de produktgroepen? (rondje)</vt:lpstr>
      <vt:lpstr>6. Rondvraag</vt:lpstr>
      <vt:lpstr>7. 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Marloes Knaapen</dc:creator>
  <cp:lastModifiedBy>Microsoft Office User</cp:lastModifiedBy>
  <cp:revision>55</cp:revision>
  <cp:lastPrinted>2021-04-21T17:31:41Z</cp:lastPrinted>
  <dcterms:created xsi:type="dcterms:W3CDTF">2019-03-18T18:53:25Z</dcterms:created>
  <dcterms:modified xsi:type="dcterms:W3CDTF">2022-04-20T14:00:18Z</dcterms:modified>
</cp:coreProperties>
</file>